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Shrikhand" charset="1" panose="02000000000000000000"/>
      <p:regular r:id="rId11"/>
    </p:embeddedFont>
    <p:embeddedFont>
      <p:font typeface="Bebas Neue Cyrillic" charset="1" panose="02000506000000020004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Gagalin" charset="1" panose="00000500000000000000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3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5555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6000"/>
            </a:blip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710393" y="2908152"/>
            <a:ext cx="14867214" cy="151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trike="noStrike" u="none">
                <a:solidFill>
                  <a:srgbClr val="FFFFFF"/>
                </a:solidFill>
                <a:latin typeface="Gagalin"/>
              </a:rPr>
              <a:t>MUSIC STORE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8023" y="4923787"/>
            <a:ext cx="7231954" cy="12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FFFFFF"/>
                </a:solidFill>
                <a:latin typeface="Gagalin"/>
              </a:rPr>
              <a:t>SQL PROJECT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58553" y="9002731"/>
            <a:ext cx="5891410" cy="6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FFFFFF"/>
                </a:solidFill>
                <a:latin typeface="Gagalin"/>
              </a:rPr>
              <a:t>- AKSHAY SHIRBHATE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76970" y="1690111"/>
            <a:ext cx="15712509" cy="9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1.  Write query to return the email, first name, last name, &amp; Genre of all Rock Music listeners. Return your list ordered alphabetically by email starting with A.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5989479" y="1550205"/>
            <a:ext cx="3645127" cy="7952572"/>
          </a:xfrm>
          <a:custGeom>
            <a:avLst/>
            <a:gdLst/>
            <a:ahLst/>
            <a:cxnLst/>
            <a:rect r="r" b="b" t="t" l="l"/>
            <a:pathLst>
              <a:path h="7952572" w="3645127">
                <a:moveTo>
                  <a:pt x="3645127" y="7952572"/>
                </a:moveTo>
                <a:lnTo>
                  <a:pt x="0" y="7952572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2572"/>
                </a:lnTo>
                <a:close/>
              </a:path>
            </a:pathLst>
          </a:custGeom>
          <a:blipFill>
            <a:blip r:embed="rId2"/>
            <a:stretch>
              <a:fillRect l="-60744" t="0" r="-2366" b="-46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970" y="2756687"/>
            <a:ext cx="10976373" cy="3095656"/>
          </a:xfrm>
          <a:custGeom>
            <a:avLst/>
            <a:gdLst/>
            <a:ahLst/>
            <a:cxnLst/>
            <a:rect r="r" b="b" t="t" l="l"/>
            <a:pathLst>
              <a:path h="3095656" w="10976373">
                <a:moveTo>
                  <a:pt x="0" y="0"/>
                </a:moveTo>
                <a:lnTo>
                  <a:pt x="10976374" y="0"/>
                </a:lnTo>
                <a:lnTo>
                  <a:pt x="10976374" y="3095656"/>
                </a:lnTo>
                <a:lnTo>
                  <a:pt x="0" y="3095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937" t="-130548" r="-86379" b="-21862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7505798" y="169369"/>
            <a:ext cx="32764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B88917"/>
                </a:solidFill>
                <a:latin typeface="Bebas Neue Cyrillic"/>
              </a:rPr>
              <a:t>MODERATE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581809" y="5958444"/>
            <a:ext cx="7151806" cy="3447714"/>
          </a:xfrm>
          <a:custGeom>
            <a:avLst/>
            <a:gdLst/>
            <a:ahLst/>
            <a:cxnLst/>
            <a:rect r="r" b="b" t="t" l="l"/>
            <a:pathLst>
              <a:path h="3447714" w="7151806">
                <a:moveTo>
                  <a:pt x="0" y="0"/>
                </a:moveTo>
                <a:lnTo>
                  <a:pt x="7151806" y="0"/>
                </a:lnTo>
                <a:lnTo>
                  <a:pt x="7151806" y="3447714"/>
                </a:lnTo>
                <a:lnTo>
                  <a:pt x="0" y="3447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452" t="-279078" r="-242434" b="-98955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930917" y="6763520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4" y="0"/>
                </a:lnTo>
                <a:lnTo>
                  <a:pt x="1958194" y="1958194"/>
                </a:lnTo>
                <a:lnTo>
                  <a:pt x="0" y="195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14347" y="7390192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4861" y="1791701"/>
            <a:ext cx="15734618" cy="9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2. Let's invite the artists who have written the most rock music in our dataset. 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Write a query that returns the Artist name and total track count of the top 10 rock bands.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5989479" y="1550205"/>
            <a:ext cx="3645127" cy="7952572"/>
          </a:xfrm>
          <a:custGeom>
            <a:avLst/>
            <a:gdLst/>
            <a:ahLst/>
            <a:cxnLst/>
            <a:rect r="r" b="b" t="t" l="l"/>
            <a:pathLst>
              <a:path h="7952572" w="3645127">
                <a:moveTo>
                  <a:pt x="3645127" y="7952572"/>
                </a:moveTo>
                <a:lnTo>
                  <a:pt x="0" y="7952572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2572"/>
                </a:lnTo>
                <a:close/>
              </a:path>
            </a:pathLst>
          </a:custGeom>
          <a:blipFill>
            <a:blip r:embed="rId2"/>
            <a:stretch>
              <a:fillRect l="-60744" t="0" r="-2366" b="-466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54861" y="2715403"/>
            <a:ext cx="12170508" cy="3472599"/>
          </a:xfrm>
          <a:custGeom>
            <a:avLst/>
            <a:gdLst/>
            <a:ahLst/>
            <a:cxnLst/>
            <a:rect r="r" b="b" t="t" l="l"/>
            <a:pathLst>
              <a:path h="3472599" w="12170508">
                <a:moveTo>
                  <a:pt x="0" y="0"/>
                </a:moveTo>
                <a:lnTo>
                  <a:pt x="12170507" y="0"/>
                </a:lnTo>
                <a:lnTo>
                  <a:pt x="12170507" y="3472599"/>
                </a:lnTo>
                <a:lnTo>
                  <a:pt x="0" y="3472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92" t="-99803" r="-62058" b="-182563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036995" y="6365257"/>
            <a:ext cx="6671964" cy="2858822"/>
          </a:xfrm>
          <a:custGeom>
            <a:avLst/>
            <a:gdLst/>
            <a:ahLst/>
            <a:cxnLst/>
            <a:rect r="r" b="b" t="t" l="l"/>
            <a:pathLst>
              <a:path h="2858822" w="6671964">
                <a:moveTo>
                  <a:pt x="0" y="0"/>
                </a:moveTo>
                <a:lnTo>
                  <a:pt x="6671964" y="0"/>
                </a:lnTo>
                <a:lnTo>
                  <a:pt x="6671964" y="2858822"/>
                </a:lnTo>
                <a:lnTo>
                  <a:pt x="0" y="2858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853" t="-401847" r="-334888" b="-181433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567238" y="6815571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50667" y="7442243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3196" y="1669843"/>
            <a:ext cx="15776283" cy="138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 3. Return all the track names that have a song length longer than the average song length. Return the Name and Milliseconds for each track. Order by the song length with the longest songs listed first.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196" y="3222083"/>
            <a:ext cx="13065126" cy="1418691"/>
          </a:xfrm>
          <a:custGeom>
            <a:avLst/>
            <a:gdLst/>
            <a:ahLst/>
            <a:cxnLst/>
            <a:rect r="r" b="b" t="t" l="l"/>
            <a:pathLst>
              <a:path h="1418691" w="13065126">
                <a:moveTo>
                  <a:pt x="0" y="0"/>
                </a:moveTo>
                <a:lnTo>
                  <a:pt x="13065126" y="0"/>
                </a:lnTo>
                <a:lnTo>
                  <a:pt x="13065126" y="1418691"/>
                </a:lnTo>
                <a:lnTo>
                  <a:pt x="0" y="1418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848" t="-316940" r="-57605" b="-55882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46520" y="4812224"/>
            <a:ext cx="7454121" cy="4446076"/>
          </a:xfrm>
          <a:custGeom>
            <a:avLst/>
            <a:gdLst/>
            <a:ahLst/>
            <a:cxnLst/>
            <a:rect r="r" b="b" t="t" l="l"/>
            <a:pathLst>
              <a:path h="4446076" w="7454121">
                <a:moveTo>
                  <a:pt x="0" y="0"/>
                </a:moveTo>
                <a:lnTo>
                  <a:pt x="7454121" y="0"/>
                </a:lnTo>
                <a:lnTo>
                  <a:pt x="7454121" y="4446076"/>
                </a:lnTo>
                <a:lnTo>
                  <a:pt x="0" y="4446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44" t="-169365" r="-219534" b="-90783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567238" y="6815571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50667" y="7442243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420" y="2847975"/>
            <a:ext cx="2545505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1. Find how much amount spent by each customer on artists? Write a query to return customer name, artist name and total spent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38145" y="302719"/>
            <a:ext cx="15360246" cy="9200058"/>
          </a:xfrm>
          <a:custGeom>
            <a:avLst/>
            <a:gdLst/>
            <a:ahLst/>
            <a:cxnLst/>
            <a:rect r="r" b="b" t="t" l="l"/>
            <a:pathLst>
              <a:path h="9200058" w="15360246">
                <a:moveTo>
                  <a:pt x="0" y="0"/>
                </a:moveTo>
                <a:lnTo>
                  <a:pt x="15360247" y="0"/>
                </a:lnTo>
                <a:lnTo>
                  <a:pt x="15360247" y="9200058"/>
                </a:lnTo>
                <a:lnTo>
                  <a:pt x="0" y="920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228" t="-36848" r="-54038" b="-51138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0" y="169369"/>
            <a:ext cx="285744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BC1823"/>
                </a:solidFill>
                <a:latin typeface="Bebas Neue Cyrillic"/>
              </a:rPr>
              <a:t>ADVANCE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86179" y="5395825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87787" y="1776573"/>
            <a:ext cx="10862297" cy="7481727"/>
          </a:xfrm>
          <a:custGeom>
            <a:avLst/>
            <a:gdLst/>
            <a:ahLst/>
            <a:cxnLst/>
            <a:rect r="r" b="b" t="t" l="l"/>
            <a:pathLst>
              <a:path h="7481727" w="10862297">
                <a:moveTo>
                  <a:pt x="0" y="0"/>
                </a:moveTo>
                <a:lnTo>
                  <a:pt x="10862297" y="0"/>
                </a:lnTo>
                <a:lnTo>
                  <a:pt x="10862297" y="7481727"/>
                </a:lnTo>
                <a:lnTo>
                  <a:pt x="0" y="748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390" t="-124949" r="-153838" b="-2174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255520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76970" y="1791701"/>
            <a:ext cx="15712509" cy="138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2. We want to find out the most popular music Genre for each country. We determine the most popular genre as the genre with the highest amount of purchases. Write a query that returns each country along with the top Genre. 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9329" y="4030930"/>
            <a:ext cx="14570414" cy="4272241"/>
          </a:xfrm>
          <a:custGeom>
            <a:avLst/>
            <a:gdLst/>
            <a:ahLst/>
            <a:cxnLst/>
            <a:rect r="r" b="b" t="t" l="l"/>
            <a:pathLst>
              <a:path h="4272241" w="14570414">
                <a:moveTo>
                  <a:pt x="0" y="0"/>
                </a:moveTo>
                <a:lnTo>
                  <a:pt x="14570414" y="0"/>
                </a:lnTo>
                <a:lnTo>
                  <a:pt x="14570414" y="4272241"/>
                </a:lnTo>
                <a:lnTo>
                  <a:pt x="0" y="4272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91" t="-127131" r="-77748" b="-180405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889044" y="3332368"/>
            <a:ext cx="9984763" cy="4126914"/>
          </a:xfrm>
          <a:custGeom>
            <a:avLst/>
            <a:gdLst/>
            <a:ahLst/>
            <a:cxnLst/>
            <a:rect r="r" b="b" t="t" l="l"/>
            <a:pathLst>
              <a:path h="4126914" w="9984763">
                <a:moveTo>
                  <a:pt x="0" y="0"/>
                </a:moveTo>
                <a:lnTo>
                  <a:pt x="9984763" y="0"/>
                </a:lnTo>
                <a:lnTo>
                  <a:pt x="9984763" y="4126914"/>
                </a:lnTo>
                <a:lnTo>
                  <a:pt x="0" y="4126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604" t="-327703" r="-230061" b="-109146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86179" y="5395825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0" y="4255520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76970" y="1791701"/>
            <a:ext cx="15712509" cy="138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3. Write a query that determines the customer that has spent the most on music for each country.  Write a query that returns the country along with the top customer and how much they spent.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5989479" y="1550205"/>
            <a:ext cx="3645127" cy="7952572"/>
          </a:xfrm>
          <a:custGeom>
            <a:avLst/>
            <a:gdLst/>
            <a:ahLst/>
            <a:cxnLst/>
            <a:rect r="r" b="b" t="t" l="l"/>
            <a:pathLst>
              <a:path h="7952572" w="3645127">
                <a:moveTo>
                  <a:pt x="3645127" y="7952572"/>
                </a:moveTo>
                <a:lnTo>
                  <a:pt x="0" y="7952572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2572"/>
                </a:lnTo>
                <a:close/>
              </a:path>
            </a:pathLst>
          </a:custGeom>
          <a:blipFill>
            <a:blip r:embed="rId2"/>
            <a:stretch>
              <a:fillRect l="-60744" t="0" r="-2366" b="-4668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76970" y="4245572"/>
            <a:ext cx="15509432" cy="3028473"/>
          </a:xfrm>
          <a:custGeom>
            <a:avLst/>
            <a:gdLst/>
            <a:ahLst/>
            <a:cxnLst/>
            <a:rect r="r" b="b" t="t" l="l"/>
            <a:pathLst>
              <a:path h="3028473" w="15509432">
                <a:moveTo>
                  <a:pt x="0" y="0"/>
                </a:moveTo>
                <a:lnTo>
                  <a:pt x="15509432" y="0"/>
                </a:lnTo>
                <a:lnTo>
                  <a:pt x="15509432" y="3028474"/>
                </a:lnTo>
                <a:lnTo>
                  <a:pt x="0" y="302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51" t="-134971" r="-23360" b="-188892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86179" y="5395825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4255520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948662" y="3610935"/>
            <a:ext cx="11779099" cy="3569780"/>
          </a:xfrm>
          <a:custGeom>
            <a:avLst/>
            <a:gdLst/>
            <a:ahLst/>
            <a:cxnLst/>
            <a:rect r="r" b="b" t="t" l="l"/>
            <a:pathLst>
              <a:path h="3569780" w="11779099">
                <a:moveTo>
                  <a:pt x="0" y="0"/>
                </a:moveTo>
                <a:lnTo>
                  <a:pt x="11779099" y="0"/>
                </a:lnTo>
                <a:lnTo>
                  <a:pt x="11779099" y="3569780"/>
                </a:lnTo>
                <a:lnTo>
                  <a:pt x="0" y="356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238" t="-330122" r="-144311" b="-110747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277905" y="3259251"/>
            <a:ext cx="13732190" cy="12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sz="9999">
                <a:solidFill>
                  <a:srgbClr val="EBDDD7"/>
                </a:solidFill>
                <a:latin typeface="Shrikhand"/>
              </a:rPr>
              <a:t>THANKS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9946" y="9382125"/>
            <a:ext cx="7792843" cy="6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FFFFFF"/>
                </a:solidFill>
                <a:latin typeface="Open Sans Bold"/>
              </a:rPr>
              <a:t>- Akshay Shirbhate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315387" y="3923503"/>
            <a:ext cx="9505729" cy="37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1.  ANALYZE SALES DATA TO REVEAL TRENDS AND PATTERNS IN THE MUSIC STORE'S REVENUE GENERATION.</a:t>
            </a:r>
          </a:p>
          <a:p>
            <a:pPr>
              <a:lnSpc>
                <a:spcPts val="49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2. IDENTIFY ACTIONABLE INSIGHTS FROM MUSIC SALES DATA TO INFORM STRATEGIC DECISIONS AND PROPEL BUSINESS ADVANCEMENT.</a:t>
            </a:r>
          </a:p>
          <a:p>
            <a:pPr>
              <a:lnSpc>
                <a:spcPts val="4999"/>
              </a:lnSpc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502795"/>
            <a:ext cx="6289841" cy="7999983"/>
            <a:chOff x="0" y="0"/>
            <a:chExt cx="4960620" cy="6309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7620"/>
              <a:ext cx="4947920" cy="6295390"/>
            </a:xfrm>
            <a:custGeom>
              <a:avLst/>
              <a:gdLst/>
              <a:ahLst/>
              <a:cxnLst/>
              <a:rect r="r" b="b" t="t" l="l"/>
              <a:pathLst>
                <a:path h="6295390" w="4947920">
                  <a:moveTo>
                    <a:pt x="768350" y="0"/>
                  </a:moveTo>
                  <a:lnTo>
                    <a:pt x="4947920" y="560070"/>
                  </a:lnTo>
                  <a:lnTo>
                    <a:pt x="4179570" y="6295390"/>
                  </a:lnTo>
                  <a:lnTo>
                    <a:pt x="0" y="5735320"/>
                  </a:lnTo>
                  <a:lnTo>
                    <a:pt x="768350" y="0"/>
                  </a:lnTo>
                  <a:close/>
                </a:path>
              </a:pathLst>
            </a:custGeom>
            <a:blipFill>
              <a:blip r:embed="rId2"/>
              <a:stretch>
                <a:fillRect l="-80830" t="0" r="-8083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0620" cy="6309360"/>
            </a:xfrm>
            <a:custGeom>
              <a:avLst/>
              <a:gdLst/>
              <a:ahLst/>
              <a:cxnLst/>
              <a:rect r="r" b="b" t="t" l="l"/>
              <a:pathLst>
                <a:path h="6309360" w="4960620">
                  <a:moveTo>
                    <a:pt x="4191000" y="6309360"/>
                  </a:moveTo>
                  <a:lnTo>
                    <a:pt x="4184650" y="6308090"/>
                  </a:lnTo>
                  <a:lnTo>
                    <a:pt x="0" y="5748020"/>
                  </a:lnTo>
                  <a:lnTo>
                    <a:pt x="1270" y="5741670"/>
                  </a:lnTo>
                  <a:lnTo>
                    <a:pt x="769620" y="0"/>
                  </a:lnTo>
                  <a:lnTo>
                    <a:pt x="775970" y="1270"/>
                  </a:lnTo>
                  <a:lnTo>
                    <a:pt x="4960620" y="561340"/>
                  </a:lnTo>
                  <a:lnTo>
                    <a:pt x="4959350" y="567690"/>
                  </a:lnTo>
                  <a:lnTo>
                    <a:pt x="4191000" y="6309360"/>
                  </a:lnTo>
                  <a:close/>
                  <a:moveTo>
                    <a:pt x="13970" y="5737860"/>
                  </a:moveTo>
                  <a:lnTo>
                    <a:pt x="4180840" y="6295390"/>
                  </a:lnTo>
                  <a:lnTo>
                    <a:pt x="4946650" y="571500"/>
                  </a:lnTo>
                  <a:lnTo>
                    <a:pt x="779780" y="13970"/>
                  </a:lnTo>
                  <a:lnTo>
                    <a:pt x="13970" y="5737860"/>
                  </a:lnTo>
                  <a:close/>
                </a:path>
              </a:pathLst>
            </a:custGeom>
            <a:solidFill>
              <a:srgbClr val="5BDDE3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3"/>
            <a:stretch>
              <a:fillRect l="-60811" t="0" r="-2397" b="-46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38657" y="539084"/>
            <a:ext cx="4610686" cy="76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6000">
                <a:solidFill>
                  <a:srgbClr val="FFFFFF"/>
                </a:solidFill>
                <a:latin typeface="Bebas Neue Cyrillic"/>
              </a:rPr>
              <a:t>PROJECT OBJECTIVE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3142" y="166683"/>
            <a:ext cx="9887054" cy="9953633"/>
          </a:xfrm>
          <a:custGeom>
            <a:avLst/>
            <a:gdLst/>
            <a:ahLst/>
            <a:cxnLst/>
            <a:rect r="r" b="b" t="t" l="l"/>
            <a:pathLst>
              <a:path h="9953633" w="9887054">
                <a:moveTo>
                  <a:pt x="0" y="0"/>
                </a:moveTo>
                <a:lnTo>
                  <a:pt x="9887054" y="0"/>
                </a:lnTo>
                <a:lnTo>
                  <a:pt x="9887054" y="9953634"/>
                </a:lnTo>
                <a:lnTo>
                  <a:pt x="0" y="995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47625" y="4269349"/>
            <a:ext cx="7325653" cy="6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 spc="290" strike="noStrike" u="none">
                <a:solidFill>
                  <a:srgbClr val="FF0099"/>
                </a:solidFill>
                <a:latin typeface="League Spartan"/>
              </a:rPr>
              <a:t>DATABASE SCHEMA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83730" y="5457512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0916" y="2334423"/>
            <a:ext cx="2983535" cy="2983523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769512" y="2334423"/>
            <a:ext cx="2983535" cy="298352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47" r="0" b="-2504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09854" y="2334423"/>
            <a:ext cx="2983535" cy="298352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87" t="0" r="-25187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964985" y="5440952"/>
            <a:ext cx="2115396" cy="7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8000"/>
                </a:solidFill>
                <a:latin typeface="Open Sans Bold"/>
              </a:rPr>
              <a:t>EASY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3077" y="5441771"/>
            <a:ext cx="3276404" cy="7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B88917"/>
                </a:solidFill>
                <a:latin typeface="Open Sans Bold"/>
              </a:rPr>
              <a:t>MODERATE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72897" y="5440952"/>
            <a:ext cx="2857448" cy="7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BC1823"/>
                </a:solidFill>
                <a:latin typeface="Open Sans Bold"/>
              </a:rPr>
              <a:t>ADVANCE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8341" y="537072"/>
            <a:ext cx="5524500" cy="76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6000">
                <a:solidFill>
                  <a:srgbClr val="FFFFFF"/>
                </a:solidFill>
                <a:latin typeface="Bebas Neue Cyrillic"/>
              </a:rPr>
              <a:t>DIVISION OF QUESTIONS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5"/>
            <a:stretch>
              <a:fillRect l="-60811" t="0" r="-2397" b="-4668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227491" y="6460169"/>
            <a:ext cx="3590386" cy="115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9"/>
                </a:solidFill>
                <a:latin typeface="Open Sans Bold"/>
              </a:rPr>
              <a:t>ORD</a:t>
            </a:r>
            <a:r>
              <a:rPr lang="en-US" sz="2199">
                <a:solidFill>
                  <a:srgbClr val="FFFFF9"/>
                </a:solidFill>
                <a:latin typeface="Open Sans Bold"/>
              </a:rPr>
              <a:t>ER BY, LIMIT, COUNT,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9"/>
                </a:solidFill>
                <a:latin typeface="Open Sans Bold"/>
              </a:rPr>
              <a:t>GROUP BY, SUM, JOIN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466086" y="6460578"/>
            <a:ext cx="3590386" cy="154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9"/>
                </a:solidFill>
                <a:latin typeface="Open Sans Bold"/>
              </a:rPr>
              <a:t>JOIN,COUNT, AVG, GROUP BY, ORD</a:t>
            </a:r>
            <a:r>
              <a:rPr lang="en-US" sz="2199">
                <a:solidFill>
                  <a:srgbClr val="FFFFF9"/>
                </a:solidFill>
                <a:latin typeface="Open Sans Bold"/>
              </a:rPr>
              <a:t>ER BY, LIMIT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704172" y="6364728"/>
            <a:ext cx="3590386" cy="154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9"/>
                </a:solidFill>
                <a:latin typeface="Open Sans Bold"/>
              </a:rPr>
              <a:t>CTE, RECURSIVE CTE, ROW_NUMBER, JOIN, GROUP BY, ORDER BY, SUM, LIMIT</a:t>
            </a:r>
          </a:p>
        </p:txBody>
      </p:sp>
      <p:sp>
        <p:nvSpPr>
          <p:cNvPr name="AutoShape 17" id="17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5989479" y="1550205"/>
            <a:ext cx="3645127" cy="7952572"/>
          </a:xfrm>
          <a:custGeom>
            <a:avLst/>
            <a:gdLst/>
            <a:ahLst/>
            <a:cxnLst/>
            <a:rect r="r" b="b" t="t" l="l"/>
            <a:pathLst>
              <a:path h="7952572" w="3645127">
                <a:moveTo>
                  <a:pt x="3645127" y="7952572"/>
                </a:moveTo>
                <a:lnTo>
                  <a:pt x="0" y="7952572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2572"/>
                </a:lnTo>
                <a:close/>
              </a:path>
            </a:pathLst>
          </a:custGeom>
          <a:blipFill>
            <a:blip r:embed="rId2"/>
            <a:stretch>
              <a:fillRect l="-60744" t="0" r="-2366" b="-46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731" y="2711252"/>
            <a:ext cx="14037848" cy="2344301"/>
          </a:xfrm>
          <a:custGeom>
            <a:avLst/>
            <a:gdLst/>
            <a:ahLst/>
            <a:cxnLst/>
            <a:rect r="r" b="b" t="t" l="l"/>
            <a:pathLst>
              <a:path h="2344301" w="14037848">
                <a:moveTo>
                  <a:pt x="0" y="0"/>
                </a:moveTo>
                <a:lnTo>
                  <a:pt x="14037848" y="0"/>
                </a:lnTo>
                <a:lnTo>
                  <a:pt x="14037848" y="2344301"/>
                </a:lnTo>
                <a:lnTo>
                  <a:pt x="0" y="234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29" t="-139184" r="-73464" b="-47116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83094" y="6254486"/>
            <a:ext cx="11758425" cy="1426890"/>
          </a:xfrm>
          <a:custGeom>
            <a:avLst/>
            <a:gdLst/>
            <a:ahLst/>
            <a:cxnLst/>
            <a:rect r="r" b="b" t="t" l="l"/>
            <a:pathLst>
              <a:path h="1426890" w="11758425">
                <a:moveTo>
                  <a:pt x="0" y="0"/>
                </a:moveTo>
                <a:lnTo>
                  <a:pt x="11758424" y="0"/>
                </a:lnTo>
                <a:lnTo>
                  <a:pt x="11758424" y="1426890"/>
                </a:lnTo>
                <a:lnTo>
                  <a:pt x="0" y="142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490" t="-880858" r="-179867" b="-563614"/>
            </a:stretch>
          </a:blipFill>
          <a:ln cap="rnd">
            <a:noFill/>
            <a:prstDash val="dash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7746910" y="191811"/>
            <a:ext cx="21153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8000"/>
                </a:solidFill>
                <a:latin typeface="Bebas Neue Cyrillic"/>
              </a:rPr>
              <a:t>EASY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6731" y="1769495"/>
            <a:ext cx="15672748" cy="46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1. Who is the senior most employee based on job title?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591" y="6615506"/>
            <a:ext cx="360585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731" y="3988072"/>
            <a:ext cx="9862376" cy="1540801"/>
          </a:xfrm>
          <a:custGeom>
            <a:avLst/>
            <a:gdLst/>
            <a:ahLst/>
            <a:cxnLst/>
            <a:rect r="r" b="b" t="t" l="l"/>
            <a:pathLst>
              <a:path h="1540801" w="9862376">
                <a:moveTo>
                  <a:pt x="0" y="0"/>
                </a:moveTo>
                <a:lnTo>
                  <a:pt x="9862376" y="0"/>
                </a:lnTo>
                <a:lnTo>
                  <a:pt x="9862376" y="1540801"/>
                </a:lnTo>
                <a:lnTo>
                  <a:pt x="0" y="1540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181" t="-209199" r="-111480" b="-610854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316731" y="1813811"/>
            <a:ext cx="10015619" cy="46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2.  Which countries have the most Invoices?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332350" y="1909491"/>
            <a:ext cx="5503886" cy="7238762"/>
          </a:xfrm>
          <a:custGeom>
            <a:avLst/>
            <a:gdLst/>
            <a:ahLst/>
            <a:cxnLst/>
            <a:rect r="r" b="b" t="t" l="l"/>
            <a:pathLst>
              <a:path h="7238762" w="5503886">
                <a:moveTo>
                  <a:pt x="0" y="0"/>
                </a:moveTo>
                <a:lnTo>
                  <a:pt x="5503886" y="0"/>
                </a:lnTo>
                <a:lnTo>
                  <a:pt x="5503886" y="7238763"/>
                </a:lnTo>
                <a:lnTo>
                  <a:pt x="0" y="7238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696" t="-106426" r="-418602" b="-58738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02888" y="5987779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3" y="0"/>
                </a:lnTo>
                <a:lnTo>
                  <a:pt x="1958193" y="1958194"/>
                </a:lnTo>
                <a:lnTo>
                  <a:pt x="0" y="1958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786317" y="6614451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41519" y="5835958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4" y="0"/>
                </a:lnTo>
                <a:lnTo>
                  <a:pt x="1958194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30433" y="2931651"/>
            <a:ext cx="8240620" cy="2435714"/>
          </a:xfrm>
          <a:custGeom>
            <a:avLst/>
            <a:gdLst/>
            <a:ahLst/>
            <a:cxnLst/>
            <a:rect r="r" b="b" t="t" l="l"/>
            <a:pathLst>
              <a:path h="2435714" w="8240620">
                <a:moveTo>
                  <a:pt x="0" y="0"/>
                </a:moveTo>
                <a:lnTo>
                  <a:pt x="8240620" y="0"/>
                </a:lnTo>
                <a:lnTo>
                  <a:pt x="8240620" y="2435715"/>
                </a:lnTo>
                <a:lnTo>
                  <a:pt x="0" y="243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393" t="-199116" r="-291441" b="-594579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316731" y="1853571"/>
            <a:ext cx="15672748" cy="46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3. What are top 3 values of total invoice?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24949" y="6462630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624673" y="5074504"/>
            <a:ext cx="3345123" cy="3481101"/>
          </a:xfrm>
          <a:custGeom>
            <a:avLst/>
            <a:gdLst/>
            <a:ahLst/>
            <a:cxnLst/>
            <a:rect r="r" b="b" t="t" l="l"/>
            <a:pathLst>
              <a:path h="3481101" w="3345123">
                <a:moveTo>
                  <a:pt x="0" y="0"/>
                </a:moveTo>
                <a:lnTo>
                  <a:pt x="3345123" y="0"/>
                </a:lnTo>
                <a:lnTo>
                  <a:pt x="3345123" y="3481101"/>
                </a:lnTo>
                <a:lnTo>
                  <a:pt x="0" y="3481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6007" t="-354800" r="-1278176" b="-438895"/>
            </a:stretch>
          </a:blipFill>
          <a:ln cap="rnd">
            <a:noFill/>
            <a:prstDash val="solid"/>
            <a:round/>
          </a:ln>
        </p:spPr>
      </p:sp>
      <p:sp>
        <p:nvSpPr>
          <p:cNvPr name="AutoShape 9" id="9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8532" y="1724684"/>
            <a:ext cx="15800947" cy="9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4. Which city has the best customers? Write a query that returns one city that has the highest sum of invoice totals. Return both the city name &amp; sum of all invoice totals.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5989479" y="1550205"/>
            <a:ext cx="3645127" cy="7957335"/>
          </a:xfrm>
          <a:custGeom>
            <a:avLst/>
            <a:gdLst/>
            <a:ahLst/>
            <a:cxnLst/>
            <a:rect r="r" b="b" t="t" l="l"/>
            <a:pathLst>
              <a:path h="7957335" w="3645127">
                <a:moveTo>
                  <a:pt x="3645127" y="7957335"/>
                </a:moveTo>
                <a:lnTo>
                  <a:pt x="0" y="7957335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7335"/>
                </a:lnTo>
                <a:close/>
              </a:path>
            </a:pathLst>
          </a:custGeom>
          <a:blipFill>
            <a:blip r:embed="rId2"/>
            <a:stretch>
              <a:fillRect l="-60811" t="0" r="-2397" b="-46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8532" y="3857949"/>
            <a:ext cx="15412835" cy="2636581"/>
          </a:xfrm>
          <a:custGeom>
            <a:avLst/>
            <a:gdLst/>
            <a:ahLst/>
            <a:cxnLst/>
            <a:rect r="r" b="b" t="t" l="l"/>
            <a:pathLst>
              <a:path h="2636581" w="15412835">
                <a:moveTo>
                  <a:pt x="0" y="0"/>
                </a:moveTo>
                <a:lnTo>
                  <a:pt x="15412835" y="0"/>
                </a:lnTo>
                <a:lnTo>
                  <a:pt x="15412835" y="2636581"/>
                </a:lnTo>
                <a:lnTo>
                  <a:pt x="0" y="2636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09" t="-217532" r="-74789" b="-373313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52769" y="7121556"/>
            <a:ext cx="5948597" cy="1570845"/>
          </a:xfrm>
          <a:custGeom>
            <a:avLst/>
            <a:gdLst/>
            <a:ahLst/>
            <a:cxnLst/>
            <a:rect r="r" b="b" t="t" l="l"/>
            <a:pathLst>
              <a:path h="1570845" w="5948597">
                <a:moveTo>
                  <a:pt x="0" y="0"/>
                </a:moveTo>
                <a:lnTo>
                  <a:pt x="5948598" y="0"/>
                </a:lnTo>
                <a:lnTo>
                  <a:pt x="5948598" y="1570845"/>
                </a:lnTo>
                <a:lnTo>
                  <a:pt x="0" y="1570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602" t="-826680" r="-529879" b="-686057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895247" y="6927882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4" y="0"/>
                </a:lnTo>
                <a:lnTo>
                  <a:pt x="1958194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178677" y="7554554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4347" y="1725372"/>
            <a:ext cx="15929900" cy="183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BFBFB"/>
                </a:solidFill>
                <a:latin typeface="DM Sans"/>
              </a:rPr>
              <a:t>5.  Who is the best customer? The customer who has spent the most money will be declared the best customer. Write a query that returns the person who has spent the most money.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5989479" y="1550205"/>
            <a:ext cx="3645127" cy="7952572"/>
          </a:xfrm>
          <a:custGeom>
            <a:avLst/>
            <a:gdLst/>
            <a:ahLst/>
            <a:cxnLst/>
            <a:rect r="r" b="b" t="t" l="l"/>
            <a:pathLst>
              <a:path h="7952572" w="3645127">
                <a:moveTo>
                  <a:pt x="3645127" y="7952572"/>
                </a:moveTo>
                <a:lnTo>
                  <a:pt x="0" y="7952572"/>
                </a:lnTo>
                <a:lnTo>
                  <a:pt x="0" y="0"/>
                </a:lnTo>
                <a:lnTo>
                  <a:pt x="3645127" y="0"/>
                </a:lnTo>
                <a:lnTo>
                  <a:pt x="3645127" y="7952572"/>
                </a:lnTo>
                <a:close/>
              </a:path>
            </a:pathLst>
          </a:custGeom>
          <a:blipFill>
            <a:blip r:embed="rId2"/>
            <a:stretch>
              <a:fillRect l="-60744" t="0" r="-2366" b="-46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30917" y="7328682"/>
            <a:ext cx="1958193" cy="1958193"/>
          </a:xfrm>
          <a:custGeom>
            <a:avLst/>
            <a:gdLst/>
            <a:ahLst/>
            <a:cxnLst/>
            <a:rect r="r" b="b" t="t" l="l"/>
            <a:pathLst>
              <a:path h="1958193" w="1958193">
                <a:moveTo>
                  <a:pt x="0" y="0"/>
                </a:moveTo>
                <a:lnTo>
                  <a:pt x="1958194" y="0"/>
                </a:lnTo>
                <a:lnTo>
                  <a:pt x="1958194" y="1958193"/>
                </a:lnTo>
                <a:lnTo>
                  <a:pt x="0" y="1958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>
            <a:off x="0" y="9507540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315387" y="9502777"/>
            <a:ext cx="5443215" cy="889300"/>
            <a:chOff x="0" y="0"/>
            <a:chExt cx="7257621" cy="11857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432928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80908" y="147929"/>
              <a:ext cx="5181150" cy="675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Bold"/>
                </a:rPr>
                <a:t>MUSIC STORE ANALYSIS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4693" cy="1185734"/>
            </a:xfrm>
            <a:custGeom>
              <a:avLst/>
              <a:gdLst/>
              <a:ahLst/>
              <a:cxnLst/>
              <a:rect r="r" b="b" t="t" l="l"/>
              <a:pathLst>
                <a:path h="1185734" w="824693">
                  <a:moveTo>
                    <a:pt x="0" y="0"/>
                  </a:moveTo>
                  <a:lnTo>
                    <a:pt x="824693" y="0"/>
                  </a:lnTo>
                  <a:lnTo>
                    <a:pt x="824693" y="1185734"/>
                  </a:lnTo>
                  <a:lnTo>
                    <a:pt x="0" y="118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259590"/>
            <a:ext cx="11335856" cy="4069091"/>
          </a:xfrm>
          <a:custGeom>
            <a:avLst/>
            <a:gdLst/>
            <a:ahLst/>
            <a:cxnLst/>
            <a:rect r="r" b="b" t="t" l="l"/>
            <a:pathLst>
              <a:path h="4069091" w="11335856">
                <a:moveTo>
                  <a:pt x="0" y="0"/>
                </a:moveTo>
                <a:lnTo>
                  <a:pt x="11335856" y="0"/>
                </a:lnTo>
                <a:lnTo>
                  <a:pt x="11335856" y="4069092"/>
                </a:lnTo>
                <a:lnTo>
                  <a:pt x="0" y="406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95" t="-91112" r="-112047" b="-205847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007762" y="7817705"/>
            <a:ext cx="8863067" cy="1196050"/>
          </a:xfrm>
          <a:custGeom>
            <a:avLst/>
            <a:gdLst/>
            <a:ahLst/>
            <a:cxnLst/>
            <a:rect r="r" b="b" t="t" l="l"/>
            <a:pathLst>
              <a:path h="1196050" w="8863067">
                <a:moveTo>
                  <a:pt x="0" y="0"/>
                </a:moveTo>
                <a:lnTo>
                  <a:pt x="8863066" y="0"/>
                </a:lnTo>
                <a:lnTo>
                  <a:pt x="8863066" y="1196049"/>
                </a:lnTo>
                <a:lnTo>
                  <a:pt x="0" y="1196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359" t="-1037440" r="-222938" b="-467808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214347" y="7955353"/>
            <a:ext cx="416076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348">
                <a:solidFill>
                  <a:srgbClr val="FF0099"/>
                </a:solidFill>
                <a:latin typeface="League Spartan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DAGCN7DuaK0</dc:identifier>
  <dcterms:modified xsi:type="dcterms:W3CDTF">2011-08-01T06:04:30Z</dcterms:modified>
  <cp:revision>1</cp:revision>
  <dc:title>Black and white Music Dossier minimalist presentation</dc:title>
</cp:coreProperties>
</file>